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74" r:id="rId7"/>
    <p:sldId id="271" r:id="rId8"/>
    <p:sldId id="276" r:id="rId9"/>
    <p:sldId id="275" r:id="rId10"/>
    <p:sldId id="273" r:id="rId11"/>
    <p:sldId id="277" r:id="rId12"/>
    <p:sldId id="267" r:id="rId13"/>
    <p:sldId id="272"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69D9D-5DA7-9544-8C03-6FA5F897DF0F}" v="1" dt="2025-09-12T07:49:29.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9"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Pattison" userId="S::c.pattison@bankview.liverpool.sch.uk::8f960c23-b3da-4a50-a6be-5b82c7fc2bc8" providerId="AD" clId="Web-{2D2EE8A2-9E4A-0E6D-DB29-5AD7C0E3F40D}"/>
    <pc:docChg chg="sldOrd">
      <pc:chgData name="Claire Pattison" userId="S::c.pattison@bankview.liverpool.sch.uk::8f960c23-b3da-4a50-a6be-5b82c7fc2bc8" providerId="AD" clId="Web-{2D2EE8A2-9E4A-0E6D-DB29-5AD7C0E3F40D}" dt="2023-10-17T10:30:55.764" v="0"/>
      <pc:docMkLst>
        <pc:docMk/>
      </pc:docMkLst>
      <pc:sldChg chg="ord">
        <pc:chgData name="Claire Pattison" userId="S::c.pattison@bankview.liverpool.sch.uk::8f960c23-b3da-4a50-a6be-5b82c7fc2bc8" providerId="AD" clId="Web-{2D2EE8A2-9E4A-0E6D-DB29-5AD7C0E3F40D}" dt="2023-10-17T10:30:55.764" v="0"/>
        <pc:sldMkLst>
          <pc:docMk/>
          <pc:sldMk cId="836162488" sldId="273"/>
        </pc:sldMkLst>
      </pc:sldChg>
    </pc:docChg>
  </pc:docChgLst>
  <pc:docChgLst>
    <pc:chgData name="Amanda Quigley" userId="S::a.quigley@bankview.liverpool.sch.uk::d8abbad1-079e-4ed2-9e4d-e5c9123ba288" providerId="AD" clId="Web-{5DA69D9D-5DA7-9544-8C03-6FA5F897DF0F}"/>
    <pc:docChg chg="modSld">
      <pc:chgData name="Amanda Quigley" userId="S::a.quigley@bankview.liverpool.sch.uk::d8abbad1-079e-4ed2-9e4d-e5c9123ba288" providerId="AD" clId="Web-{5DA69D9D-5DA7-9544-8C03-6FA5F897DF0F}" dt="2025-09-12T07:49:29.659" v="0" actId="1076"/>
      <pc:docMkLst>
        <pc:docMk/>
      </pc:docMkLst>
      <pc:sldChg chg="modSp">
        <pc:chgData name="Amanda Quigley" userId="S::a.quigley@bankview.liverpool.sch.uk::d8abbad1-079e-4ed2-9e4d-e5c9123ba288" providerId="AD" clId="Web-{5DA69D9D-5DA7-9544-8C03-6FA5F897DF0F}" dt="2025-09-12T07:49:29.659" v="0" actId="1076"/>
        <pc:sldMkLst>
          <pc:docMk/>
          <pc:sldMk cId="1465591801" sldId="275"/>
        </pc:sldMkLst>
        <pc:picChg chg="mod">
          <ac:chgData name="Amanda Quigley" userId="S::a.quigley@bankview.liverpool.sch.uk::d8abbad1-079e-4ed2-9e4d-e5c9123ba288" providerId="AD" clId="Web-{5DA69D9D-5DA7-9544-8C03-6FA5F897DF0F}" dt="2025-09-12T07:49:29.659" v="0" actId="1076"/>
          <ac:picMkLst>
            <pc:docMk/>
            <pc:sldMk cId="1465591801" sldId="275"/>
            <ac:picMk id="3" creationId="{D18C63D1-3C87-8471-7FFC-AD1452F66DFE}"/>
          </ac:picMkLst>
        </pc:picChg>
      </pc:sldChg>
    </pc:docChg>
  </pc:docChgLst>
  <pc:docChgLst>
    <pc:chgData name="Claire Pattison" userId="S::c.pattison@bankview.liverpool.sch.uk::8f960c23-b3da-4a50-a6be-5b82c7fc2bc8" providerId="AD" clId="Web-{90F3D463-3650-45C3-DE7D-7A86EFB448C4}"/>
    <pc:docChg chg="modSld">
      <pc:chgData name="Claire Pattison" userId="S::c.pattison@bankview.liverpool.sch.uk::8f960c23-b3da-4a50-a6be-5b82c7fc2bc8" providerId="AD" clId="Web-{90F3D463-3650-45C3-DE7D-7A86EFB448C4}" dt="2025-09-09T06:43:42.693" v="35" actId="1076"/>
      <pc:docMkLst>
        <pc:docMk/>
      </pc:docMkLst>
      <pc:sldChg chg="modSp">
        <pc:chgData name="Claire Pattison" userId="S::c.pattison@bankview.liverpool.sch.uk::8f960c23-b3da-4a50-a6be-5b82c7fc2bc8" providerId="AD" clId="Web-{90F3D463-3650-45C3-DE7D-7A86EFB448C4}" dt="2025-09-09T06:41:35.679" v="3" actId="20577"/>
        <pc:sldMkLst>
          <pc:docMk/>
          <pc:sldMk cId="1871368438" sldId="256"/>
        </pc:sldMkLst>
        <pc:spChg chg="mod">
          <ac:chgData name="Claire Pattison" userId="S::c.pattison@bankview.liverpool.sch.uk::8f960c23-b3da-4a50-a6be-5b82c7fc2bc8" providerId="AD" clId="Web-{90F3D463-3650-45C3-DE7D-7A86EFB448C4}" dt="2025-09-09T06:41:35.679" v="3" actId="20577"/>
          <ac:spMkLst>
            <pc:docMk/>
            <pc:sldMk cId="1871368438" sldId="256"/>
            <ac:spMk id="3" creationId="{21B2FACD-B6BE-33EE-6D26-ABD980C706C0}"/>
          </ac:spMkLst>
        </pc:spChg>
      </pc:sldChg>
      <pc:sldChg chg="addSp delSp modSp">
        <pc:chgData name="Claire Pattison" userId="S::c.pattison@bankview.liverpool.sch.uk::8f960c23-b3da-4a50-a6be-5b82c7fc2bc8" providerId="AD" clId="Web-{90F3D463-3650-45C3-DE7D-7A86EFB448C4}" dt="2025-09-09T06:43:42.693" v="35" actId="1076"/>
        <pc:sldMkLst>
          <pc:docMk/>
          <pc:sldMk cId="4080582223" sldId="259"/>
        </pc:sldMkLst>
        <pc:graphicFrameChg chg="add mod modGraphic">
          <ac:chgData name="Claire Pattison" userId="S::c.pattison@bankview.liverpool.sch.uk::8f960c23-b3da-4a50-a6be-5b82c7fc2bc8" providerId="AD" clId="Web-{90F3D463-3650-45C3-DE7D-7A86EFB448C4}" dt="2025-09-09T06:43:42.693" v="35" actId="1076"/>
          <ac:graphicFrameMkLst>
            <pc:docMk/>
            <pc:sldMk cId="4080582223" sldId="259"/>
            <ac:graphicFrameMk id="6" creationId="{D27AC9A4-8069-95F6-8ADB-8C0453FBA1F3}"/>
          </ac:graphicFrameMkLst>
        </pc:graphicFrameChg>
      </pc:sldChg>
    </pc:docChg>
  </pc:docChgLst>
  <pc:docChgLst>
    <pc:chgData name="Claire Pattison" userId="8f960c23-b3da-4a50-a6be-5b82c7fc2bc8" providerId="ADAL" clId="{848EC781-1562-4953-9C67-88A460B8EFCC}"/>
    <pc:docChg chg="undo custSel addSld delSld modSld sldOrd">
      <pc:chgData name="Claire Pattison" userId="8f960c23-b3da-4a50-a6be-5b82c7fc2bc8" providerId="ADAL" clId="{848EC781-1562-4953-9C67-88A460B8EFCC}" dt="2023-10-17T12:21:06.590" v="102" actId="20577"/>
      <pc:docMkLst>
        <pc:docMk/>
      </pc:docMkLst>
      <pc:sldChg chg="modSp mod">
        <pc:chgData name="Claire Pattison" userId="8f960c23-b3da-4a50-a6be-5b82c7fc2bc8" providerId="ADAL" clId="{848EC781-1562-4953-9C67-88A460B8EFCC}" dt="2023-10-17T12:21:06.590" v="102" actId="20577"/>
        <pc:sldMkLst>
          <pc:docMk/>
          <pc:sldMk cId="1871368438" sldId="256"/>
        </pc:sldMkLst>
      </pc:sldChg>
      <pc:sldChg chg="addSp delSp modSp mod">
        <pc:chgData name="Claire Pattison" userId="8f960c23-b3da-4a50-a6be-5b82c7fc2bc8" providerId="ADAL" clId="{848EC781-1562-4953-9C67-88A460B8EFCC}" dt="2023-10-17T08:26:13.873" v="8" actId="931"/>
        <pc:sldMkLst>
          <pc:docMk/>
          <pc:sldMk cId="2548648464" sldId="267"/>
        </pc:sldMkLst>
      </pc:sldChg>
      <pc:sldChg chg="modSp del mod">
        <pc:chgData name="Claire Pattison" userId="8f960c23-b3da-4a50-a6be-5b82c7fc2bc8" providerId="ADAL" clId="{848EC781-1562-4953-9C67-88A460B8EFCC}" dt="2023-10-17T08:26:44.730" v="12" actId="47"/>
        <pc:sldMkLst>
          <pc:docMk/>
          <pc:sldMk cId="1781558238" sldId="269"/>
        </pc:sldMkLst>
      </pc:sldChg>
      <pc:sldChg chg="modSp mod">
        <pc:chgData name="Claire Pattison" userId="8f960c23-b3da-4a50-a6be-5b82c7fc2bc8" providerId="ADAL" clId="{848EC781-1562-4953-9C67-88A460B8EFCC}" dt="2023-10-17T08:43:33.821" v="97" actId="20577"/>
        <pc:sldMkLst>
          <pc:docMk/>
          <pc:sldMk cId="1588784963" sldId="271"/>
        </pc:sldMkLst>
      </pc:sldChg>
      <pc:sldChg chg="addSp modSp mod">
        <pc:chgData name="Claire Pattison" userId="8f960c23-b3da-4a50-a6be-5b82c7fc2bc8" providerId="ADAL" clId="{848EC781-1562-4953-9C67-88A460B8EFCC}" dt="2023-10-17T08:26:54.962" v="14" actId="1076"/>
        <pc:sldMkLst>
          <pc:docMk/>
          <pc:sldMk cId="1469979985" sldId="272"/>
        </pc:sldMkLst>
      </pc:sldChg>
      <pc:sldChg chg="addSp modSp new ord">
        <pc:chgData name="Claire Pattison" userId="8f960c23-b3da-4a50-a6be-5b82c7fc2bc8" providerId="ADAL" clId="{848EC781-1562-4953-9C67-88A460B8EFCC}" dt="2023-10-17T08:26:16.982" v="10"/>
        <pc:sldMkLst>
          <pc:docMk/>
          <pc:sldMk cId="1465591801" sldId="275"/>
        </pc:sldMkLst>
      </pc:sldChg>
      <pc:sldChg chg="del">
        <pc:chgData name="Claire Pattison" userId="8f960c23-b3da-4a50-a6be-5b82c7fc2bc8" providerId="ADAL" clId="{848EC781-1562-4953-9C67-88A460B8EFCC}" dt="2023-10-17T08:22:11.712" v="1" actId="47"/>
        <pc:sldMkLst>
          <pc:docMk/>
          <pc:sldMk cId="3489251684" sldId="275"/>
        </pc:sldMkLst>
      </pc:sldChg>
      <pc:sldChg chg="del">
        <pc:chgData name="Claire Pattison" userId="8f960c23-b3da-4a50-a6be-5b82c7fc2bc8" providerId="ADAL" clId="{848EC781-1562-4953-9C67-88A460B8EFCC}" dt="2023-10-17T08:22:12.848" v="2" actId="47"/>
        <pc:sldMkLst>
          <pc:docMk/>
          <pc:sldMk cId="1262045149" sldId="276"/>
        </pc:sldMkLst>
      </pc:sldChg>
      <pc:sldChg chg="addSp modSp new mod ord">
        <pc:chgData name="Claire Pattison" userId="8f960c23-b3da-4a50-a6be-5b82c7fc2bc8" providerId="ADAL" clId="{848EC781-1562-4953-9C67-88A460B8EFCC}" dt="2023-10-17T08:42:59.414" v="51"/>
        <pc:sldMkLst>
          <pc:docMk/>
          <pc:sldMk cId="4065262090" sldId="276"/>
        </pc:sldMkLst>
      </pc:sldChg>
      <pc:sldChg chg="addSp modSp new mod">
        <pc:chgData name="Claire Pattison" userId="8f960c23-b3da-4a50-a6be-5b82c7fc2bc8" providerId="ADAL" clId="{848EC781-1562-4953-9C67-88A460B8EFCC}" dt="2023-10-17T08:31:02.840" v="43" actId="1076"/>
        <pc:sldMkLst>
          <pc:docMk/>
          <pc:sldMk cId="3012367278" sldId="2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7A89-02CB-E21F-FDFD-00C73BF203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2E015B-B4BA-0677-5F59-4AAAA15F9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450E7D-6065-310F-9FE3-142D70FB552D}"/>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867A7549-DE66-E1D3-E7B1-772332A9FE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8266A-1534-4B82-2459-DAD3376BAADD}"/>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243015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593C6-ABA6-1B66-C455-27467CBD70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70B4A9-887A-D682-F223-0BA023A18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B84E9-2BB9-7CB0-E8DA-3C0CE09A70A6}"/>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63B1DD31-CBFA-1E85-32D0-FF71245E5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E8DB-7624-53DA-01AB-1EC9D268C63C}"/>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44755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D1506-C17B-37E5-0040-E764462B57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82F466-39CB-A9EB-8AF4-19A95AC158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F6833A-1E8E-7385-7DCA-167D2FCDB22A}"/>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71261C81-F526-D5C6-AC55-DE04847F4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9B80-85AE-4661-6D58-E108E894D410}"/>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78824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C8E-C244-C250-B723-E4FCE18B13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B182B6-7FF6-E73B-E9B3-DB293C3B1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50A6B-0F9B-5651-5294-95DB0A2B7C8A}"/>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BC373587-C17A-1F20-3595-DE7B4397A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41D1D-2FBC-E328-2624-5C70832F3F81}"/>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90392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9831-3392-E5D6-730A-39FD370AE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F0DD6E-6965-41EE-CBD6-B3B5090E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F5953-9F7B-1A0C-BA4A-E46420B4AA4F}"/>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DEE84A3F-C77B-DB0F-3D60-80B6EC69C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B719FB-F3CB-49D5-CE24-88A6D111539D}"/>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281464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CACB-EA4E-8741-FBC9-2944DCEA01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2D4265-62D1-CDA2-23A3-14B0247D16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9C8410-2533-30AD-6A07-F0E401227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B4B55C-FFA4-8917-7555-FF8401062EB4}"/>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6" name="Footer Placeholder 5">
            <a:extLst>
              <a:ext uri="{FF2B5EF4-FFF2-40B4-BE49-F238E27FC236}">
                <a16:creationId xmlns:a16="http://schemas.microsoft.com/office/drawing/2014/main" id="{7F014CD7-5EF7-884E-1F11-9B8282136B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41006A-FEF6-0EA1-9517-D4954FA26272}"/>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01443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F617-16D8-8C5C-DEBA-3FBDC43584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6AC5DB-DF6D-859D-85BA-866E530D49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D6A54-F1A4-4EBB-045F-92FBC6074F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6A5A0F8-70EF-3C81-00DB-807C57582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1CAA5-6389-C8F5-8429-C66C91FC71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16DD1D-D311-3D70-8E37-E6B489FAF775}"/>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8" name="Footer Placeholder 7">
            <a:extLst>
              <a:ext uri="{FF2B5EF4-FFF2-40B4-BE49-F238E27FC236}">
                <a16:creationId xmlns:a16="http://schemas.microsoft.com/office/drawing/2014/main" id="{D5749C05-A78D-B378-813A-156572291B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47DBE9-4F7F-47A8-AF6B-7CF00219B16A}"/>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90792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8881-83E7-1C3B-178D-3BA1189968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90EE8B-B198-D27E-81C2-1A78798E6E1D}"/>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4" name="Footer Placeholder 3">
            <a:extLst>
              <a:ext uri="{FF2B5EF4-FFF2-40B4-BE49-F238E27FC236}">
                <a16:creationId xmlns:a16="http://schemas.microsoft.com/office/drawing/2014/main" id="{72FE0C1E-4574-002A-AC2D-F8F107C98C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FE5A13-ED7E-CCCA-22BD-3245EA38F05F}"/>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79761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DEFE5A-FD54-CAC7-C256-99A3D56993F3}"/>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3" name="Footer Placeholder 2">
            <a:extLst>
              <a:ext uri="{FF2B5EF4-FFF2-40B4-BE49-F238E27FC236}">
                <a16:creationId xmlns:a16="http://schemas.microsoft.com/office/drawing/2014/main" id="{18A00595-0521-ECF5-4C6A-67414466E2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93226-3046-F08C-4157-63793A5DF81B}"/>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101654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1AAB-0581-8BEA-C40D-92533100E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03FE3C-739D-06EF-FDE5-312C2D6EA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AAD240-4799-653F-8F4C-A6ECBC406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9A22-2FB9-1436-3A1D-026E76EEB817}"/>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6" name="Footer Placeholder 5">
            <a:extLst>
              <a:ext uri="{FF2B5EF4-FFF2-40B4-BE49-F238E27FC236}">
                <a16:creationId xmlns:a16="http://schemas.microsoft.com/office/drawing/2014/main" id="{A09E7CB9-BE3F-F44D-B915-B0E7C5A315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6689EA-56DC-DCAF-A6D7-70DA0D615B90}"/>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386866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48BCB-2CF2-C0E3-DD21-F15E106B8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BE2B83-16BD-371E-EE09-7DCCDC052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54AA352-FC33-BDDB-29A6-F26ACF56A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AC441-9BC9-CBC1-B389-8C5F30FF9AA9}"/>
              </a:ext>
            </a:extLst>
          </p:cNvPr>
          <p:cNvSpPr>
            <a:spLocks noGrp="1"/>
          </p:cNvSpPr>
          <p:nvPr>
            <p:ph type="dt" sz="half" idx="10"/>
          </p:nvPr>
        </p:nvSpPr>
        <p:spPr/>
        <p:txBody>
          <a:bodyPr/>
          <a:lstStyle/>
          <a:p>
            <a:fld id="{874986E3-0D88-4226-A6F0-56C3EBECEBC7}" type="datetimeFigureOut">
              <a:rPr lang="en-GB" smtClean="0"/>
              <a:t>12/09/2025</a:t>
            </a:fld>
            <a:endParaRPr lang="en-GB"/>
          </a:p>
        </p:txBody>
      </p:sp>
      <p:sp>
        <p:nvSpPr>
          <p:cNvPr id="6" name="Footer Placeholder 5">
            <a:extLst>
              <a:ext uri="{FF2B5EF4-FFF2-40B4-BE49-F238E27FC236}">
                <a16:creationId xmlns:a16="http://schemas.microsoft.com/office/drawing/2014/main" id="{F282B58E-D8E9-DFFA-080C-C7E8E15D67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62EDF2-6F96-898A-543A-CFD2E52EE34E}"/>
              </a:ext>
            </a:extLst>
          </p:cNvPr>
          <p:cNvSpPr>
            <a:spLocks noGrp="1"/>
          </p:cNvSpPr>
          <p:nvPr>
            <p:ph type="sldNum" sz="quarter" idx="12"/>
          </p:nvPr>
        </p:nvSpPr>
        <p:spPr/>
        <p:txBody>
          <a:bodyPr/>
          <a:lstStyle/>
          <a:p>
            <a:fld id="{FFA11473-8F9D-41FA-9969-5FA882E4C741}" type="slidenum">
              <a:rPr lang="en-GB" smtClean="0"/>
              <a:t>‹#›</a:t>
            </a:fld>
            <a:endParaRPr lang="en-GB"/>
          </a:p>
        </p:txBody>
      </p:sp>
    </p:spTree>
    <p:extLst>
      <p:ext uri="{BB962C8B-B14F-4D97-AF65-F5344CB8AC3E}">
        <p14:creationId xmlns:p14="http://schemas.microsoft.com/office/powerpoint/2010/main" val="203280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882B1-8FAF-AD98-4657-7BA9F2782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8B193F-74EF-9025-0A4F-5D1B5FFC3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21A56-6C86-524A-8175-4F3E491B5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986E3-0D88-4226-A6F0-56C3EBECEBC7}" type="datetimeFigureOut">
              <a:rPr lang="en-GB" smtClean="0"/>
              <a:t>12/09/2025</a:t>
            </a:fld>
            <a:endParaRPr lang="en-GB"/>
          </a:p>
        </p:txBody>
      </p:sp>
      <p:sp>
        <p:nvSpPr>
          <p:cNvPr id="5" name="Footer Placeholder 4">
            <a:extLst>
              <a:ext uri="{FF2B5EF4-FFF2-40B4-BE49-F238E27FC236}">
                <a16:creationId xmlns:a16="http://schemas.microsoft.com/office/drawing/2014/main" id="{F5B4B2A0-FE84-EE8C-C583-D2EC91C53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F6886-5510-9C27-5F9C-F8CB88A1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11473-8F9D-41FA-9969-5FA882E4C741}" type="slidenum">
              <a:rPr lang="en-GB" smtClean="0"/>
              <a:t>‹#›</a:t>
            </a:fld>
            <a:endParaRPr lang="en-GB"/>
          </a:p>
        </p:txBody>
      </p:sp>
    </p:spTree>
    <p:extLst>
      <p:ext uri="{BB962C8B-B14F-4D97-AF65-F5344CB8AC3E}">
        <p14:creationId xmlns:p14="http://schemas.microsoft.com/office/powerpoint/2010/main" val="4276278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vhs.co.uk/"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87FB01-B9C2-F230-F570-AA27B1410927}"/>
              </a:ext>
            </a:extLst>
          </p:cNvPr>
          <p:cNvSpPr>
            <a:spLocks noGrp="1"/>
          </p:cNvSpPr>
          <p:nvPr>
            <p:ph type="ctrTitle"/>
          </p:nvPr>
        </p:nvSpPr>
        <p:spPr>
          <a:xfrm>
            <a:off x="1127208" y="857251"/>
            <a:ext cx="4747280" cy="3098061"/>
          </a:xfrm>
        </p:spPr>
        <p:txBody>
          <a:bodyPr anchor="b">
            <a:normAutofit/>
          </a:bodyPr>
          <a:lstStyle/>
          <a:p>
            <a:pPr algn="l"/>
            <a:r>
              <a:rPr lang="en-US" sz="4800" dirty="0">
                <a:solidFill>
                  <a:srgbClr val="FFFFFF"/>
                </a:solidFill>
              </a:rPr>
              <a:t>Base</a:t>
            </a:r>
            <a:endParaRPr lang="en-GB" sz="4800" dirty="0">
              <a:solidFill>
                <a:srgbClr val="FFFFFF"/>
              </a:solidFill>
            </a:endParaRP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1B2FACD-B6BE-33EE-6D26-ABD980C706C0}"/>
              </a:ext>
            </a:extLst>
          </p:cNvPr>
          <p:cNvSpPr>
            <a:spLocks noGrp="1"/>
          </p:cNvSpPr>
          <p:nvPr>
            <p:ph type="subTitle" idx="1"/>
          </p:nvPr>
        </p:nvSpPr>
        <p:spPr>
          <a:xfrm>
            <a:off x="1127208" y="4756265"/>
            <a:ext cx="4393278" cy="1244483"/>
          </a:xfrm>
        </p:spPr>
        <p:txBody>
          <a:bodyPr anchor="t">
            <a:normAutofit/>
          </a:bodyPr>
          <a:lstStyle/>
          <a:p>
            <a:pPr algn="l"/>
            <a:r>
              <a:rPr lang="en-US" dirty="0">
                <a:solidFill>
                  <a:srgbClr val="FFFFFF"/>
                </a:solidFill>
              </a:rPr>
              <a:t>2025-2026 </a:t>
            </a:r>
            <a:endParaRPr lang="en-GB" dirty="0">
              <a:solidFill>
                <a:srgbClr val="FFFFFF"/>
              </a:solidFill>
            </a:endParaRP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yellow logo&#10;&#10;Description automatically generated">
            <a:extLst>
              <a:ext uri="{FF2B5EF4-FFF2-40B4-BE49-F238E27FC236}">
                <a16:creationId xmlns:a16="http://schemas.microsoft.com/office/drawing/2014/main" id="{3208C925-D7DF-A13A-5D1E-CA2F11BC3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275" y="2108877"/>
            <a:ext cx="2207731" cy="2654533"/>
          </a:xfrm>
          <a:prstGeom prst="rect">
            <a:avLst/>
          </a:prstGeom>
        </p:spPr>
      </p:pic>
    </p:spTree>
    <p:extLst>
      <p:ext uri="{BB962C8B-B14F-4D97-AF65-F5344CB8AC3E}">
        <p14:creationId xmlns:p14="http://schemas.microsoft.com/office/powerpoint/2010/main" val="187136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FDC02F7-8DD0-E4F4-4747-C64A7FF2039A}"/>
              </a:ext>
            </a:extLst>
          </p:cNvPr>
          <p:cNvGraphicFramePr>
            <a:graphicFrameLocks noChangeAspect="1"/>
          </p:cNvGraphicFramePr>
          <p:nvPr>
            <p:extLst>
              <p:ext uri="{D42A27DB-BD31-4B8C-83A1-F6EECF244321}">
                <p14:modId xmlns:p14="http://schemas.microsoft.com/office/powerpoint/2010/main" val="364748569"/>
              </p:ext>
            </p:extLst>
          </p:nvPr>
        </p:nvGraphicFramePr>
        <p:xfrm>
          <a:off x="512673" y="2345094"/>
          <a:ext cx="11356872" cy="1922657"/>
        </p:xfrm>
        <a:graphic>
          <a:graphicData uri="http://schemas.openxmlformats.org/presentationml/2006/ole">
            <mc:AlternateContent xmlns:mc="http://schemas.openxmlformats.org/markup-compatibility/2006">
              <mc:Choice xmlns:v="urn:schemas-microsoft-com:vml" Requires="v">
                <p:oleObj name="Document" r:id="rId2" imgW="5738870" imgH="971873" progId="Word.Document.12">
                  <p:embed/>
                </p:oleObj>
              </mc:Choice>
              <mc:Fallback>
                <p:oleObj name="Document" r:id="rId2" imgW="5738870" imgH="971873" progId="Word.Document.12">
                  <p:embed/>
                  <p:pic>
                    <p:nvPicPr>
                      <p:cNvPr id="3" name="Object 2">
                        <a:extLst>
                          <a:ext uri="{FF2B5EF4-FFF2-40B4-BE49-F238E27FC236}">
                            <a16:creationId xmlns:a16="http://schemas.microsoft.com/office/drawing/2014/main" id="{7FDC02F7-8DD0-E4F4-4747-C64A7FF2039A}"/>
                          </a:ext>
                        </a:extLst>
                      </p:cNvPr>
                      <p:cNvPicPr/>
                      <p:nvPr/>
                    </p:nvPicPr>
                    <p:blipFill>
                      <a:blip r:embed="rId3"/>
                      <a:stretch>
                        <a:fillRect/>
                      </a:stretch>
                    </p:blipFill>
                    <p:spPr>
                      <a:xfrm>
                        <a:off x="512673" y="2345094"/>
                        <a:ext cx="11356872" cy="192265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90903A15-8599-1A84-48BB-6B157CCC66E5}"/>
              </a:ext>
            </a:extLst>
          </p:cNvPr>
          <p:cNvSpPr txBox="1"/>
          <p:nvPr/>
        </p:nvSpPr>
        <p:spPr>
          <a:xfrm>
            <a:off x="933059" y="1380931"/>
            <a:ext cx="10537373" cy="369332"/>
          </a:xfrm>
          <a:prstGeom prst="rect">
            <a:avLst/>
          </a:prstGeom>
          <a:noFill/>
        </p:spPr>
        <p:txBody>
          <a:bodyPr wrap="square" rtlCol="0">
            <a:spAutoFit/>
          </a:bodyPr>
          <a:lstStyle/>
          <a:p>
            <a:r>
              <a:rPr lang="en-GB" dirty="0"/>
              <a:t>You will receive a termly report in each subject which shows the progress your child is making in that subject. </a:t>
            </a:r>
          </a:p>
        </p:txBody>
      </p:sp>
      <p:sp>
        <p:nvSpPr>
          <p:cNvPr id="2" name="TextBox 1">
            <a:extLst>
              <a:ext uri="{FF2B5EF4-FFF2-40B4-BE49-F238E27FC236}">
                <a16:creationId xmlns:a16="http://schemas.microsoft.com/office/drawing/2014/main" id="{24291DE3-8A5D-679C-9F0D-F68A10462CB1}"/>
              </a:ext>
            </a:extLst>
          </p:cNvPr>
          <p:cNvSpPr txBox="1"/>
          <p:nvPr/>
        </p:nvSpPr>
        <p:spPr>
          <a:xfrm>
            <a:off x="933059" y="462934"/>
            <a:ext cx="754253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Staff will measure progress with regular checks to ensure students know and remember more from the curriculum.</a:t>
            </a:r>
          </a:p>
        </p:txBody>
      </p:sp>
    </p:spTree>
    <p:extLst>
      <p:ext uri="{BB962C8B-B14F-4D97-AF65-F5344CB8AC3E}">
        <p14:creationId xmlns:p14="http://schemas.microsoft.com/office/powerpoint/2010/main" val="146997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2A2A28-778D-5DBA-7396-3CD3C2ED4F83}"/>
              </a:ext>
            </a:extLst>
          </p:cNvPr>
          <p:cNvSpPr txBox="1"/>
          <p:nvPr/>
        </p:nvSpPr>
        <p:spPr>
          <a:xfrm>
            <a:off x="5884324" y="264775"/>
            <a:ext cx="4016777" cy="461665"/>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GB" sz="2400" dirty="0"/>
              <a:t>We teach a 25 lessons a week</a:t>
            </a:r>
          </a:p>
        </p:txBody>
      </p:sp>
      <p:graphicFrame>
        <p:nvGraphicFramePr>
          <p:cNvPr id="6" name="Table 5">
            <a:extLst>
              <a:ext uri="{FF2B5EF4-FFF2-40B4-BE49-F238E27FC236}">
                <a16:creationId xmlns:a16="http://schemas.microsoft.com/office/drawing/2014/main" id="{D27AC9A4-8069-95F6-8ADB-8C0453FBA1F3}"/>
              </a:ext>
            </a:extLst>
          </p:cNvPr>
          <p:cNvGraphicFramePr>
            <a:graphicFrameLocks noGrp="1"/>
          </p:cNvGraphicFramePr>
          <p:nvPr>
            <p:extLst>
              <p:ext uri="{D42A27DB-BD31-4B8C-83A1-F6EECF244321}">
                <p14:modId xmlns:p14="http://schemas.microsoft.com/office/powerpoint/2010/main" val="709466384"/>
              </p:ext>
            </p:extLst>
          </p:nvPr>
        </p:nvGraphicFramePr>
        <p:xfrm>
          <a:off x="3210560" y="2123440"/>
          <a:ext cx="5037005" cy="2095500"/>
        </p:xfrm>
        <a:graphic>
          <a:graphicData uri="http://schemas.openxmlformats.org/drawingml/2006/table">
            <a:tbl>
              <a:tblPr firstRow="1" firstCol="1" bandRow="1">
                <a:tableStyleId>{5C22544A-7EE6-4342-B048-85BDC9FD1C3A}</a:tableStyleId>
              </a:tblPr>
              <a:tblGrid>
                <a:gridCol w="3357062">
                  <a:extLst>
                    <a:ext uri="{9D8B030D-6E8A-4147-A177-3AD203B41FA5}">
                      <a16:colId xmlns:a16="http://schemas.microsoft.com/office/drawing/2014/main" val="4013422608"/>
                    </a:ext>
                  </a:extLst>
                </a:gridCol>
                <a:gridCol w="1679943">
                  <a:extLst>
                    <a:ext uri="{9D8B030D-6E8A-4147-A177-3AD203B41FA5}">
                      <a16:colId xmlns:a16="http://schemas.microsoft.com/office/drawing/2014/main" val="195378360"/>
                    </a:ext>
                  </a:extLst>
                </a:gridCol>
              </a:tblGrid>
              <a:tr h="190500">
                <a:tc gridSpan="2">
                  <a:txBody>
                    <a:bodyPr/>
                    <a:lstStyle/>
                    <a:p>
                      <a:pPr>
                        <a:buNone/>
                      </a:pPr>
                      <a:r>
                        <a:rPr lang="en-GB" sz="1200" b="1" dirty="0">
                          <a:effectLst/>
                          <a:latin typeface="Tahoma"/>
                          <a:ea typeface="Arial" panose="020B0604020202020204" pitchFamily="34" charset="0"/>
                        </a:rPr>
                        <a:t>Times of the day</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785464014"/>
                  </a:ext>
                </a:extLst>
              </a:tr>
              <a:tr h="190500">
                <a:tc>
                  <a:txBody>
                    <a:bodyPr/>
                    <a:lstStyle/>
                    <a:p>
                      <a:pPr algn="just">
                        <a:buNone/>
                      </a:pPr>
                      <a:r>
                        <a:rPr lang="en-GB" sz="1200" dirty="0">
                          <a:effectLst/>
                          <a:latin typeface="Tahoma"/>
                          <a:ea typeface="Arial" panose="020B0604020202020204" pitchFamily="34" charset="0"/>
                        </a:rPr>
                        <a:t>Registration and class reading time</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8.45 – 9.15</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3886842"/>
                  </a:ext>
                </a:extLst>
              </a:tr>
              <a:tr h="190500">
                <a:tc>
                  <a:txBody>
                    <a:bodyPr/>
                    <a:lstStyle/>
                    <a:p>
                      <a:pPr algn="just">
                        <a:buNone/>
                      </a:pPr>
                      <a:r>
                        <a:rPr lang="en-GB" sz="1200" dirty="0">
                          <a:effectLst/>
                          <a:latin typeface="Tahoma"/>
                          <a:ea typeface="Arial" panose="020B0604020202020204" pitchFamily="34" charset="0"/>
                        </a:rPr>
                        <a:t>Lesson 1</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9.15 – 10.10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627862"/>
                  </a:ext>
                </a:extLst>
              </a:tr>
              <a:tr h="190500">
                <a:tc>
                  <a:txBody>
                    <a:bodyPr/>
                    <a:lstStyle/>
                    <a:p>
                      <a:pPr algn="just">
                        <a:buNone/>
                      </a:pPr>
                      <a:r>
                        <a:rPr lang="en-GB" sz="1200" dirty="0">
                          <a:effectLst/>
                          <a:latin typeface="Tahoma"/>
                          <a:ea typeface="Arial" panose="020B0604020202020204" pitchFamily="34" charset="0"/>
                        </a:rPr>
                        <a:t>Lesson 2</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10.10 – 11.05</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983900"/>
                  </a:ext>
                </a:extLst>
              </a:tr>
              <a:tr h="190500">
                <a:tc>
                  <a:txBody>
                    <a:bodyPr/>
                    <a:lstStyle/>
                    <a:p>
                      <a:pPr algn="just">
                        <a:buNone/>
                      </a:pPr>
                      <a:r>
                        <a:rPr lang="en-GB" sz="1200" dirty="0">
                          <a:effectLst/>
                          <a:latin typeface="Tahoma"/>
                          <a:ea typeface="Arial" panose="020B0604020202020204" pitchFamily="34" charset="0"/>
                        </a:rPr>
                        <a:t>Break</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11.05 – 11.20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269605"/>
                  </a:ext>
                </a:extLst>
              </a:tr>
              <a:tr h="190500">
                <a:tc>
                  <a:txBody>
                    <a:bodyPr/>
                    <a:lstStyle/>
                    <a:p>
                      <a:pPr algn="just">
                        <a:buNone/>
                      </a:pPr>
                      <a:r>
                        <a:rPr lang="en-GB" sz="1200" dirty="0">
                          <a:effectLst/>
                          <a:latin typeface="Tahoma"/>
                          <a:ea typeface="Arial" panose="020B0604020202020204" pitchFamily="34" charset="0"/>
                        </a:rPr>
                        <a:t>Lesson 3</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11.20 – 12.15</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001526"/>
                  </a:ext>
                </a:extLst>
              </a:tr>
              <a:tr h="190500">
                <a:tc>
                  <a:txBody>
                    <a:bodyPr/>
                    <a:lstStyle/>
                    <a:p>
                      <a:pPr algn="just">
                        <a:buNone/>
                      </a:pPr>
                      <a:r>
                        <a:rPr lang="en-GB" sz="1200" dirty="0">
                          <a:effectLst/>
                          <a:latin typeface="Tahoma"/>
                          <a:ea typeface="Arial" panose="020B0604020202020204" pitchFamily="34" charset="0"/>
                        </a:rPr>
                        <a:t>Lunch </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12.15 – 12.55</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027637"/>
                  </a:ext>
                </a:extLst>
              </a:tr>
              <a:tr h="190500">
                <a:tc>
                  <a:txBody>
                    <a:bodyPr/>
                    <a:lstStyle/>
                    <a:p>
                      <a:pPr algn="just">
                        <a:buNone/>
                      </a:pPr>
                      <a:r>
                        <a:rPr lang="en-GB" sz="1200" dirty="0">
                          <a:effectLst/>
                          <a:latin typeface="Tahoma"/>
                          <a:ea typeface="Arial" panose="020B0604020202020204" pitchFamily="34" charset="0"/>
                        </a:rPr>
                        <a:t>Lesson 4</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12.55 – 1.50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567354"/>
                  </a:ext>
                </a:extLst>
              </a:tr>
              <a:tr h="190500">
                <a:tc>
                  <a:txBody>
                    <a:bodyPr/>
                    <a:lstStyle/>
                    <a:p>
                      <a:pPr algn="just">
                        <a:buNone/>
                      </a:pPr>
                      <a:r>
                        <a:rPr lang="en-GB" sz="1200" dirty="0">
                          <a:effectLst/>
                          <a:latin typeface="Tahoma"/>
                          <a:ea typeface="Arial" panose="020B0604020202020204" pitchFamily="34" charset="0"/>
                        </a:rPr>
                        <a:t>Lesson 5</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1.50 – 2.40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5904503"/>
                  </a:ext>
                </a:extLst>
              </a:tr>
              <a:tr h="190500">
                <a:tc>
                  <a:txBody>
                    <a:bodyPr/>
                    <a:lstStyle/>
                    <a:p>
                      <a:pPr algn="just">
                        <a:buNone/>
                      </a:pPr>
                      <a:r>
                        <a:rPr lang="en-GB" sz="1200" dirty="0">
                          <a:effectLst/>
                          <a:latin typeface="Tahoma"/>
                          <a:ea typeface="Arial" panose="020B0604020202020204" pitchFamily="34" charset="0"/>
                        </a:rPr>
                        <a:t>Buses</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2.40 – 3.00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923223"/>
                  </a:ext>
                </a:extLst>
              </a:tr>
              <a:tr h="190500">
                <a:tc>
                  <a:txBody>
                    <a:bodyPr/>
                    <a:lstStyle/>
                    <a:p>
                      <a:pPr>
                        <a:buNone/>
                      </a:pPr>
                      <a:r>
                        <a:rPr lang="en-GB" sz="1200" dirty="0">
                          <a:effectLst/>
                          <a:latin typeface="Tahoma"/>
                          <a:ea typeface="Arial" panose="020B0604020202020204" pitchFamily="34" charset="0"/>
                        </a:rPr>
                        <a:t>Teacher/TA Planning Time</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dirty="0">
                          <a:effectLst/>
                          <a:latin typeface="Tahoma"/>
                          <a:ea typeface="Arial" panose="020B0604020202020204" pitchFamily="34" charset="0"/>
                        </a:rPr>
                        <a:t>3.00 – 3.30</a:t>
                      </a:r>
                      <a:endParaRPr lang="en-GB" dirty="0">
                        <a:effectLst/>
                        <a:latin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382825"/>
                  </a:ext>
                </a:extLst>
              </a:tr>
            </a:tbl>
          </a:graphicData>
        </a:graphic>
      </p:graphicFrame>
    </p:spTree>
    <p:extLst>
      <p:ext uri="{BB962C8B-B14F-4D97-AF65-F5344CB8AC3E}">
        <p14:creationId xmlns:p14="http://schemas.microsoft.com/office/powerpoint/2010/main" val="408058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7C37DA-617D-B320-8044-95A1ACBB72B6}"/>
              </a:ext>
            </a:extLst>
          </p:cNvPr>
          <p:cNvSpPr txBox="1"/>
          <p:nvPr/>
        </p:nvSpPr>
        <p:spPr>
          <a:xfrm>
            <a:off x="927100" y="880408"/>
            <a:ext cx="10718800" cy="1754326"/>
          </a:xfrm>
          <a:prstGeom prst="rect">
            <a:avLst/>
          </a:prstGeom>
          <a:noFill/>
          <a:ln w="19050">
            <a:solidFill>
              <a:srgbClr val="0070C0"/>
            </a:solidFill>
          </a:ln>
        </p:spPr>
        <p:txBody>
          <a:bodyPr wrap="square">
            <a:spAutoFit/>
          </a:bodyPr>
          <a:lstStyle/>
          <a:p>
            <a:r>
              <a:rPr lang="en-US" b="0" i="0" dirty="0">
                <a:solidFill>
                  <a:srgbClr val="000000"/>
                </a:solidFill>
                <a:effectLst/>
                <a:latin typeface="Arial" panose="020B0604020202020204" pitchFamily="34" charset="0"/>
              </a:rPr>
              <a:t>The curriculum at Bank View School is designed to be broad, balanced and ambitious so that it challenges all learners. It has an emphasis on personal and social development so that students have the resilience to challenge themselves.   As a school we are committed to improving life chances for all and we </a:t>
            </a:r>
            <a:r>
              <a:rPr lang="en-US" b="0" i="0" dirty="0" err="1">
                <a:solidFill>
                  <a:srgbClr val="000000"/>
                </a:solidFill>
                <a:effectLst/>
                <a:latin typeface="Arial" panose="020B0604020202020204" pitchFamily="34" charset="0"/>
              </a:rPr>
              <a:t>recognise</a:t>
            </a:r>
            <a:r>
              <a:rPr lang="en-US" b="0" i="0" dirty="0">
                <a:solidFill>
                  <a:srgbClr val="000000"/>
                </a:solidFill>
                <a:effectLst/>
                <a:latin typeface="Arial" panose="020B0604020202020204" pitchFamily="34" charset="0"/>
              </a:rPr>
              <a:t> the importance of supporting our </a:t>
            </a:r>
            <a:r>
              <a:rPr lang="en-US" b="0" i="0" dirty="0">
                <a:solidFill>
                  <a:srgbClr val="222222"/>
                </a:solidFill>
                <a:effectLst/>
                <a:latin typeface="Arial" panose="020B0604020202020204" pitchFamily="34" charset="0"/>
              </a:rPr>
              <a:t>students emotional well-being and mental health. </a:t>
            </a:r>
            <a:r>
              <a:rPr lang="en-US" b="0" i="0" dirty="0">
                <a:solidFill>
                  <a:srgbClr val="000000"/>
                </a:solidFill>
                <a:effectLst/>
                <a:latin typeface="Arial" panose="020B0604020202020204" pitchFamily="34" charset="0"/>
              </a:rPr>
              <a:t>Our curriculum is designed and </a:t>
            </a:r>
            <a:r>
              <a:rPr lang="en-US" b="0" i="0" dirty="0" err="1">
                <a:solidFill>
                  <a:srgbClr val="000000"/>
                </a:solidFill>
                <a:effectLst/>
                <a:latin typeface="Arial" panose="020B0604020202020204" pitchFamily="34" charset="0"/>
              </a:rPr>
              <a:t>personalised</a:t>
            </a:r>
            <a:r>
              <a:rPr lang="en-US" b="0" i="0" dirty="0">
                <a:solidFill>
                  <a:srgbClr val="000000"/>
                </a:solidFill>
                <a:effectLst/>
                <a:latin typeface="Arial" panose="020B0604020202020204" pitchFamily="34" charset="0"/>
              </a:rPr>
              <a:t> to ensure learners have the knowledge and cultural capital they need to succeed in life</a:t>
            </a:r>
            <a:endParaRPr lang="en-GB" dirty="0"/>
          </a:p>
        </p:txBody>
      </p:sp>
      <p:sp>
        <p:nvSpPr>
          <p:cNvPr id="5" name="TextBox 4">
            <a:extLst>
              <a:ext uri="{FF2B5EF4-FFF2-40B4-BE49-F238E27FC236}">
                <a16:creationId xmlns:a16="http://schemas.microsoft.com/office/drawing/2014/main" id="{81B76FA8-8A03-A1AB-FFA1-C4A77ED3EC55}"/>
              </a:ext>
            </a:extLst>
          </p:cNvPr>
          <p:cNvSpPr txBox="1"/>
          <p:nvPr/>
        </p:nvSpPr>
        <p:spPr>
          <a:xfrm>
            <a:off x="2844800" y="3149600"/>
            <a:ext cx="7442200" cy="2308324"/>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rPr>
              <a:t>We do this through teaching our students the following skills:</a:t>
            </a:r>
            <a:endParaRPr lang="en-US" b="0" i="0" dirty="0">
              <a:solidFill>
                <a:srgbClr val="000000"/>
              </a:solidFill>
              <a:effectLst/>
              <a:latin typeface="Aptos" panose="020B0004020202020204" pitchFamily="34" charset="0"/>
            </a:endParaRPr>
          </a:p>
          <a:p>
            <a:pPr algn="l"/>
            <a:r>
              <a:rPr lang="en-US" b="0" i="0" dirty="0">
                <a:solidFill>
                  <a:srgbClr val="000000"/>
                </a:solidFill>
                <a:effectLst/>
                <a:latin typeface="Arial" panose="020B0604020202020204" pitchFamily="34" charset="0"/>
              </a:rPr>
              <a:t> </a:t>
            </a:r>
            <a:endParaRPr lang="en-US" b="0" i="0" dirty="0">
              <a:solidFill>
                <a:srgbClr val="000000"/>
              </a:solidFill>
              <a:effectLst/>
              <a:latin typeface="Aptos" panose="020B0004020202020204" pitchFamily="34" charset="0"/>
            </a:endParaRPr>
          </a:p>
          <a:p>
            <a:pPr marL="457200" indent="-228600" algn="l"/>
            <a:r>
              <a:rPr lang="en-US" b="0" i="0" dirty="0">
                <a:solidFill>
                  <a:srgbClr val="000000"/>
                </a:solidFill>
                <a:effectLst/>
                <a:latin typeface="Symbol" panose="05050102010706020507" pitchFamily="18" charset="2"/>
              </a:rPr>
              <a:t>·</a:t>
            </a:r>
            <a:r>
              <a:rPr lang="en-US" sz="1800"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rPr>
              <a:t>Self-regulation skills</a:t>
            </a:r>
            <a:endParaRPr lang="en-US" b="0" i="0" dirty="0">
              <a:solidFill>
                <a:srgbClr val="000000"/>
              </a:solidFill>
              <a:effectLst/>
              <a:latin typeface="Aptos" panose="020B0004020202020204" pitchFamily="34" charset="0"/>
            </a:endParaRPr>
          </a:p>
          <a:p>
            <a:pPr marL="457200" indent="-228600" algn="l"/>
            <a:r>
              <a:rPr lang="en-US" b="0" i="0" dirty="0">
                <a:solidFill>
                  <a:srgbClr val="000000"/>
                </a:solidFill>
                <a:effectLst/>
                <a:latin typeface="Symbol" panose="05050102010706020507" pitchFamily="18" charset="2"/>
              </a:rPr>
              <a:t>·</a:t>
            </a:r>
            <a:r>
              <a:rPr lang="en-US" sz="1800"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rPr>
              <a:t>Reading skills</a:t>
            </a:r>
            <a:endParaRPr lang="en-US" b="0" i="0" dirty="0">
              <a:solidFill>
                <a:srgbClr val="000000"/>
              </a:solidFill>
              <a:effectLst/>
              <a:latin typeface="Aptos" panose="020B0004020202020204" pitchFamily="34" charset="0"/>
            </a:endParaRPr>
          </a:p>
          <a:p>
            <a:pPr marL="457200" indent="-228600" algn="l"/>
            <a:r>
              <a:rPr lang="en-US" b="0" i="0" dirty="0">
                <a:solidFill>
                  <a:srgbClr val="000000"/>
                </a:solidFill>
                <a:effectLst/>
                <a:latin typeface="Symbol" panose="05050102010706020507" pitchFamily="18" charset="2"/>
              </a:rPr>
              <a:t>·</a:t>
            </a:r>
            <a:r>
              <a:rPr lang="en-US" sz="1800"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rPr>
              <a:t>Speaking and Listening/Communication skills</a:t>
            </a:r>
            <a:endParaRPr lang="en-US" b="0" i="0" dirty="0">
              <a:solidFill>
                <a:srgbClr val="000000"/>
              </a:solidFill>
              <a:effectLst/>
              <a:latin typeface="Aptos" panose="020B0004020202020204" pitchFamily="34" charset="0"/>
            </a:endParaRPr>
          </a:p>
          <a:p>
            <a:pPr marL="457200" indent="-228600" algn="l"/>
            <a:r>
              <a:rPr lang="en-US" b="0" i="0" dirty="0">
                <a:solidFill>
                  <a:srgbClr val="000000"/>
                </a:solidFill>
                <a:effectLst/>
                <a:latin typeface="Symbol" panose="05050102010706020507" pitchFamily="18" charset="2"/>
              </a:rPr>
              <a:t>·</a:t>
            </a:r>
            <a:r>
              <a:rPr lang="en-US" sz="1800"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rPr>
              <a:t>Independent and Co-operative Thinking and Learning skills  </a:t>
            </a:r>
            <a:endParaRPr lang="en-US" b="0" i="0" dirty="0">
              <a:solidFill>
                <a:srgbClr val="000000"/>
              </a:solidFill>
              <a:effectLst/>
              <a:latin typeface="Aptos" panose="020B0004020202020204" pitchFamily="34" charset="0"/>
            </a:endParaRPr>
          </a:p>
          <a:p>
            <a:pPr marL="457200" indent="-228600" algn="l"/>
            <a:r>
              <a:rPr lang="en-US" b="0" i="0" dirty="0">
                <a:solidFill>
                  <a:srgbClr val="000000"/>
                </a:solidFill>
                <a:effectLst/>
                <a:latin typeface="Symbol" panose="05050102010706020507" pitchFamily="18" charset="2"/>
              </a:rPr>
              <a:t>·</a:t>
            </a:r>
            <a:r>
              <a:rPr lang="en-US" sz="1800" b="0" i="0" dirty="0">
                <a:solidFill>
                  <a:srgbClr val="000000"/>
                </a:solidFill>
                <a:effectLst/>
                <a:latin typeface="Times New Roman" panose="02020603050405020304" pitchFamily="18" charset="0"/>
              </a:rPr>
              <a:t>       </a:t>
            </a:r>
            <a:r>
              <a:rPr lang="en-US" b="0" i="0" dirty="0">
                <a:solidFill>
                  <a:srgbClr val="000000"/>
                </a:solidFill>
                <a:effectLst/>
                <a:latin typeface="Arial" panose="020B0604020202020204" pitchFamily="34" charset="0"/>
              </a:rPr>
              <a:t>Life and independence skills including employability skills</a:t>
            </a:r>
            <a:endParaRPr lang="en-US" b="0" i="0" dirty="0">
              <a:solidFill>
                <a:srgbClr val="000000"/>
              </a:solidFill>
              <a:effectLst/>
              <a:latin typeface="Aptos" panose="020B0004020202020204" pitchFamily="34" charset="0"/>
            </a:endParaRPr>
          </a:p>
          <a:p>
            <a:endParaRPr lang="en-GB" dirty="0"/>
          </a:p>
        </p:txBody>
      </p:sp>
    </p:spTree>
    <p:extLst>
      <p:ext uri="{BB962C8B-B14F-4D97-AF65-F5344CB8AC3E}">
        <p14:creationId xmlns:p14="http://schemas.microsoft.com/office/powerpoint/2010/main" val="239637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C03171-9B63-8652-CECA-1A7DA3DCB3B1}"/>
              </a:ext>
            </a:extLst>
          </p:cNvPr>
          <p:cNvSpPr txBox="1"/>
          <p:nvPr/>
        </p:nvSpPr>
        <p:spPr>
          <a:xfrm>
            <a:off x="611414" y="899154"/>
            <a:ext cx="11383347"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 the base curriculum you can </a:t>
            </a:r>
            <a:r>
              <a:rPr lang="en-GB">
                <a:latin typeface="Arial" panose="020B0604020202020204" pitchFamily="34" charset="0"/>
                <a:cs typeface="Arial" panose="020B0604020202020204" pitchFamily="34" charset="0"/>
              </a:rPr>
              <a:t>find the:</a:t>
            </a:r>
          </a:p>
          <a:p>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Intent</a:t>
            </a:r>
          </a:p>
          <a:p>
            <a:r>
              <a:rPr lang="en-GB" b="1" dirty="0">
                <a:latin typeface="Arial" panose="020B0604020202020204" pitchFamily="34" charset="0"/>
                <a:cs typeface="Arial" panose="020B0604020202020204" pitchFamily="34" charset="0"/>
              </a:rPr>
              <a:t>Implementation </a:t>
            </a:r>
            <a:r>
              <a:rPr lang="en-GB" dirty="0">
                <a:latin typeface="Arial" panose="020B0604020202020204" pitchFamily="34" charset="0"/>
                <a:cs typeface="Arial" panose="020B0604020202020204" pitchFamily="34" charset="0"/>
              </a:rPr>
              <a:t>and </a:t>
            </a:r>
          </a:p>
          <a:p>
            <a:r>
              <a:rPr lang="en-GB" b="1" dirty="0">
                <a:latin typeface="Arial" panose="020B0604020202020204" pitchFamily="34" charset="0"/>
                <a:cs typeface="Arial" panose="020B0604020202020204" pitchFamily="34" charset="0"/>
              </a:rPr>
              <a:t>Impact</a:t>
            </a:r>
          </a:p>
          <a:p>
            <a:endParaRPr lang="en-GB"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FCACB5-DF30-2028-E7EB-44893CA3F6B3}"/>
              </a:ext>
            </a:extLst>
          </p:cNvPr>
          <p:cNvSpPr txBox="1"/>
          <p:nvPr/>
        </p:nvSpPr>
        <p:spPr>
          <a:xfrm>
            <a:off x="380999" y="3637572"/>
            <a:ext cx="10263674" cy="646331"/>
          </a:xfrm>
          <a:prstGeom prst="rect">
            <a:avLst/>
          </a:prstGeom>
          <a:noFill/>
          <a:ln w="28575">
            <a:solidFill>
              <a:srgbClr val="0070C0"/>
            </a:solidFill>
          </a:ln>
        </p:spPr>
        <p:txBody>
          <a:bodyPr wrap="square">
            <a:spAutoFit/>
          </a:bodyPr>
          <a:lstStyle/>
          <a:p>
            <a:r>
              <a:rPr lang="en-US" dirty="0">
                <a:solidFill>
                  <a:srgbClr val="333333"/>
                </a:solidFill>
                <a:latin typeface="robotoregular"/>
              </a:rPr>
              <a:t>I</a:t>
            </a:r>
            <a:r>
              <a:rPr lang="en-US" b="0" i="0" dirty="0">
                <a:solidFill>
                  <a:srgbClr val="333333"/>
                </a:solidFill>
                <a:effectLst/>
                <a:latin typeface="robotoregular"/>
              </a:rPr>
              <a:t>ntent refers to what </a:t>
            </a:r>
            <a:r>
              <a:rPr lang="en-US" dirty="0">
                <a:solidFill>
                  <a:srgbClr val="333333"/>
                </a:solidFill>
                <a:latin typeface="robotoregular"/>
              </a:rPr>
              <a:t>we want </a:t>
            </a:r>
            <a:r>
              <a:rPr lang="en-US" b="0" i="0" dirty="0">
                <a:solidFill>
                  <a:srgbClr val="333333"/>
                </a:solidFill>
                <a:effectLst/>
                <a:latin typeface="robotoregular"/>
              </a:rPr>
              <a:t>our pupils to learn. Implementation is the teaching activities we use to teach our curriculum. The impact is what our pupils have learnt from the curriculum.</a:t>
            </a:r>
            <a:endParaRPr lang="en-GB" dirty="0"/>
          </a:p>
        </p:txBody>
      </p:sp>
    </p:spTree>
    <p:extLst>
      <p:ext uri="{BB962C8B-B14F-4D97-AF65-F5344CB8AC3E}">
        <p14:creationId xmlns:p14="http://schemas.microsoft.com/office/powerpoint/2010/main" val="158878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2AB36B-DD4B-55EF-A9FD-E21F69C1C2F4}"/>
              </a:ext>
            </a:extLst>
          </p:cNvPr>
          <p:cNvSpPr txBox="1"/>
          <p:nvPr/>
        </p:nvSpPr>
        <p:spPr>
          <a:xfrm>
            <a:off x="635000" y="420893"/>
            <a:ext cx="10972800" cy="6003695"/>
          </a:xfrm>
          <a:prstGeom prst="rect">
            <a:avLst/>
          </a:prstGeom>
          <a:noFill/>
        </p:spPr>
        <p:txBody>
          <a:bodyPr wrap="square">
            <a:spAutoFit/>
          </a:bodyPr>
          <a:lstStyle/>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Key Stage 3 classes follow a thematic curriculum, which changes on a termly basis, across a three-year cycle.</a:t>
            </a:r>
            <a:r>
              <a:rPr lang="en-GB" sz="1800" dirty="0">
                <a:solidFill>
                  <a:srgbClr val="383838"/>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Most of the foundation subjects,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Lifeskills</a:t>
            </a:r>
            <a:r>
              <a:rPr lang="en-GB" sz="1800" dirty="0">
                <a:effectLst/>
                <a:latin typeface="Arial" panose="020B0604020202020204" pitchFamily="34" charset="0"/>
                <a:ea typeface="Calibri" panose="020F0502020204030204" pitchFamily="34" charset="0"/>
                <a:cs typeface="Times New Roman" panose="02020603050405020304" pitchFamily="18" charset="0"/>
              </a:rPr>
              <a:t>, Science and some of the English lessons are delivered through the theme. The teachers plan an adaptive curriculum, personalised to suit each class and each learner within the class. </a:t>
            </a:r>
          </a:p>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Students follow a multi-sensory approach, one which incorporates individual learning styles. The curriculum is enriched by regular outdoor learning opportunities, which are linked to either the termly theme or the development of personal and social skills. </a:t>
            </a:r>
          </a:p>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importance of developing both the students’ academic and social development, means that opportunities to support students in meeting their Educational Healthcare Plan Outcomes are of significant importance. These outcomes will be planned for within the curriculum, and progress towards these will be monitored and tracked.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Planning ensures that no matter what the starting point of the individual pupil, planning is age appropriate and can trace a path to Key Stage 3 programmes of study, where appropriate. Within our bespoke curriculum all Key Stage 3 National Curriculum subjects are taught.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79145" algn="l"/>
              </a:tabLst>
            </a:pPr>
            <a:r>
              <a:rPr lang="en-GB" sz="1800" b="1" u="sng" dirty="0">
                <a:effectLst/>
                <a:latin typeface="Arial" panose="020B0604020202020204" pitchFamily="34" charset="0"/>
                <a:ea typeface="Calibri" panose="020F0502020204030204" pitchFamily="34" charset="0"/>
                <a:cs typeface="Times New Roman" panose="02020603050405020304" pitchFamily="18" charset="0"/>
              </a:rPr>
              <a:t>Cultural Capital and Careers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In Base, we recognise that Cultural Capital and Careers are a vital part of our student’s education. Within each planned unit there are identified opportunities for Cultural Capital and Careers. </a:t>
            </a:r>
            <a:endParaRPr lang="en-GB" dirty="0"/>
          </a:p>
        </p:txBody>
      </p:sp>
    </p:spTree>
    <p:extLst>
      <p:ext uri="{BB962C8B-B14F-4D97-AF65-F5344CB8AC3E}">
        <p14:creationId xmlns:p14="http://schemas.microsoft.com/office/powerpoint/2010/main" val="406526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lorful squares with text&#10;&#10;Description automatically generated">
            <a:extLst>
              <a:ext uri="{FF2B5EF4-FFF2-40B4-BE49-F238E27FC236}">
                <a16:creationId xmlns:a16="http://schemas.microsoft.com/office/drawing/2014/main" id="{D18C63D1-3C87-8471-7FFC-AD1452F66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782" y="9071"/>
            <a:ext cx="9606435" cy="6858000"/>
          </a:xfrm>
          <a:prstGeom prst="rect">
            <a:avLst/>
          </a:prstGeom>
        </p:spPr>
      </p:pic>
    </p:spTree>
    <p:extLst>
      <p:ext uri="{BB962C8B-B14F-4D97-AF65-F5344CB8AC3E}">
        <p14:creationId xmlns:p14="http://schemas.microsoft.com/office/powerpoint/2010/main" val="146559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D9ECB6C-05DF-CF01-96CD-70E73EC8D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96" y="334031"/>
            <a:ext cx="9377502" cy="4950520"/>
          </a:xfrm>
          <a:prstGeom prst="rect">
            <a:avLst/>
          </a:prstGeom>
        </p:spPr>
      </p:pic>
      <p:sp>
        <p:nvSpPr>
          <p:cNvPr id="5" name="TextBox 4">
            <a:extLst>
              <a:ext uri="{FF2B5EF4-FFF2-40B4-BE49-F238E27FC236}">
                <a16:creationId xmlns:a16="http://schemas.microsoft.com/office/drawing/2014/main" id="{FFF28F23-56C7-8C2B-797F-4ECA340D87C4}"/>
              </a:ext>
            </a:extLst>
          </p:cNvPr>
          <p:cNvSpPr txBox="1"/>
          <p:nvPr/>
        </p:nvSpPr>
        <p:spPr>
          <a:xfrm>
            <a:off x="3315477" y="5995309"/>
            <a:ext cx="6096000" cy="369332"/>
          </a:xfrm>
          <a:prstGeom prst="rect">
            <a:avLst/>
          </a:prstGeom>
          <a:noFill/>
        </p:spPr>
        <p:txBody>
          <a:bodyPr wrap="square">
            <a:spAutoFit/>
          </a:bodyPr>
          <a:lstStyle/>
          <a:p>
            <a:r>
              <a:rPr lang="en-US" dirty="0">
                <a:hlinkClick r:id="rId3"/>
              </a:rPr>
              <a:t>Bank View School – Bank View School (bvhs.co.uk)</a:t>
            </a:r>
            <a:endParaRPr lang="en-GB" dirty="0"/>
          </a:p>
        </p:txBody>
      </p:sp>
    </p:spTree>
    <p:extLst>
      <p:ext uri="{BB962C8B-B14F-4D97-AF65-F5344CB8AC3E}">
        <p14:creationId xmlns:p14="http://schemas.microsoft.com/office/powerpoint/2010/main" val="83616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2599C2-8101-EF03-40E9-30029B0075D9}"/>
              </a:ext>
            </a:extLst>
          </p:cNvPr>
          <p:cNvSpPr txBox="1"/>
          <p:nvPr/>
        </p:nvSpPr>
        <p:spPr>
          <a:xfrm>
            <a:off x="933450" y="1423863"/>
            <a:ext cx="10325100" cy="3045898"/>
          </a:xfrm>
          <a:prstGeom prst="rect">
            <a:avLst/>
          </a:prstGeom>
          <a:noFill/>
        </p:spPr>
        <p:txBody>
          <a:bodyPr wrap="square">
            <a:spAutoFit/>
          </a:bodyPr>
          <a:lstStyle/>
          <a:p>
            <a:pPr>
              <a:lnSpc>
                <a:spcPct val="107000"/>
              </a:lnSpc>
              <a:spcAft>
                <a:spcPts val="800"/>
              </a:spcAft>
              <a:tabLst>
                <a:tab pos="779145" algn="l"/>
              </a:tabLst>
            </a:pPr>
            <a:r>
              <a:rPr lang="en-GB" dirty="0">
                <a:latin typeface="Arial" panose="020B0604020202020204" pitchFamily="34" charset="0"/>
                <a:ea typeface="Calibri" panose="020F0502020204030204" pitchFamily="34" charset="0"/>
                <a:cs typeface="Arial" panose="020B0604020202020204" pitchFamily="34" charset="0"/>
              </a:rPr>
              <a:t>S</a:t>
            </a:r>
            <a:r>
              <a:rPr lang="en-GB" sz="1800" dirty="0">
                <a:effectLst/>
                <a:latin typeface="Arial" panose="020B0604020202020204" pitchFamily="34" charset="0"/>
                <a:ea typeface="Calibri" panose="020F0502020204030204" pitchFamily="34" charset="0"/>
                <a:cs typeface="Arial" panose="020B0604020202020204" pitchFamily="34" charset="0"/>
              </a:rPr>
              <a:t>tudent work towards qualifications at the end of year 11. Pupils study the subjects of English, Maths, Science, PSHEE, World Views, Citizenship, Design and Food Technology and Skills for Further Learning and Employment. </a:t>
            </a:r>
          </a:p>
          <a:p>
            <a:pPr>
              <a:lnSpc>
                <a:spcPct val="107000"/>
              </a:lnSpc>
              <a:spcAft>
                <a:spcPts val="800"/>
              </a:spcAft>
              <a:tabLst>
                <a:tab pos="779145" algn="l"/>
              </a:tabLst>
            </a:pPr>
            <a:r>
              <a:rPr lang="en-GB" sz="1800" dirty="0">
                <a:effectLst/>
                <a:latin typeface="Arial" panose="020B0604020202020204" pitchFamily="34" charset="0"/>
                <a:ea typeface="Calibri" panose="020F0502020204030204" pitchFamily="34" charset="0"/>
                <a:cs typeface="Arial" panose="020B0604020202020204" pitchFamily="34" charset="0"/>
              </a:rPr>
              <a:t>The curriculum is designed in a way to allow for an equal focus to be placed upon academic, personal and social development.  </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Key Stage 4 Base curriculum is adapted to meet the needs of the individual students within the provision.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The choice of qualifications allows staff within the Base department to personalise the learning and provide a bespoke curriculum where and when required for individual students.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236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screen&#10;&#10;Description automatically generated">
            <a:extLst>
              <a:ext uri="{FF2B5EF4-FFF2-40B4-BE49-F238E27FC236}">
                <a16:creationId xmlns:a16="http://schemas.microsoft.com/office/drawing/2014/main" id="{D1636FD1-82C8-5994-AF28-8CAA0DC1E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2" y="0"/>
            <a:ext cx="12046556" cy="6858000"/>
          </a:xfrm>
          <a:prstGeom prst="rect">
            <a:avLst/>
          </a:prstGeom>
        </p:spPr>
      </p:pic>
    </p:spTree>
    <p:extLst>
      <p:ext uri="{BB962C8B-B14F-4D97-AF65-F5344CB8AC3E}">
        <p14:creationId xmlns:p14="http://schemas.microsoft.com/office/powerpoint/2010/main" val="2548648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3d1f5f2-967d-4faa-b140-fd4a28c381ec" xsi:nil="true"/>
    <lcf76f155ced4ddcb4097134ff3c332f xmlns="0c882a52-df72-4ea1-89e8-187a95ab99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661386BD76794782BB03FCE9A099FB" ma:contentTypeVersion="16" ma:contentTypeDescription="Create a new document." ma:contentTypeScope="" ma:versionID="a5dd539e0c22f66e82054f229628f88d">
  <xsd:schema xmlns:xsd="http://www.w3.org/2001/XMLSchema" xmlns:xs="http://www.w3.org/2001/XMLSchema" xmlns:p="http://schemas.microsoft.com/office/2006/metadata/properties" xmlns:ns2="0c882a52-df72-4ea1-89e8-187a95ab9916" xmlns:ns3="93d1f5f2-967d-4faa-b140-fd4a28c381ec" targetNamespace="http://schemas.microsoft.com/office/2006/metadata/properties" ma:root="true" ma:fieldsID="22d28346af88e55d9cc44f27471a72a6" ns2:_="" ns3:_="">
    <xsd:import namespace="0c882a52-df72-4ea1-89e8-187a95ab9916"/>
    <xsd:import namespace="93d1f5f2-967d-4faa-b140-fd4a28c381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82a52-df72-4ea1-89e8-187a95ab9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4229493-9297-4177-8c1d-d2426b17e5a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d1f5f2-967d-4faa-b140-fd4a28c381e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ca25395-98ea-4cb0-8717-8c92ba980d9d}" ma:internalName="TaxCatchAll" ma:showField="CatchAllData" ma:web="93d1f5f2-967d-4faa-b140-fd4a28c381e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DEAD93-E65F-4981-A3D2-EB44A428BF00}">
  <ds:schemaRefs>
    <ds:schemaRef ds:uri="http://schemas.microsoft.com/sharepoint/v3/contenttype/forms"/>
  </ds:schemaRefs>
</ds:datastoreItem>
</file>

<file path=customXml/itemProps2.xml><?xml version="1.0" encoding="utf-8"?>
<ds:datastoreItem xmlns:ds="http://schemas.openxmlformats.org/officeDocument/2006/customXml" ds:itemID="{83D0F8D5-5F05-41FB-8467-99612D31D28E}">
  <ds:schemaRefs>
    <ds:schemaRef ds:uri="http://schemas.microsoft.com/office/2006/metadata/properties"/>
    <ds:schemaRef ds:uri="http://schemas.microsoft.com/office/infopath/2007/PartnerControls"/>
    <ds:schemaRef ds:uri="93d1f5f2-967d-4faa-b140-fd4a28c381ec"/>
    <ds:schemaRef ds:uri="0c882a52-df72-4ea1-89e8-187a95ab9916"/>
  </ds:schemaRefs>
</ds:datastoreItem>
</file>

<file path=customXml/itemProps3.xml><?xml version="1.0" encoding="utf-8"?>
<ds:datastoreItem xmlns:ds="http://schemas.openxmlformats.org/officeDocument/2006/customXml" ds:itemID="{FC631286-E634-4FB5-BBB4-3361219275D0}"/>
</file>

<file path=docProps/app.xml><?xml version="1.0" encoding="utf-8"?>
<Properties xmlns="http://schemas.openxmlformats.org/officeDocument/2006/extended-properties" xmlns:vt="http://schemas.openxmlformats.org/officeDocument/2006/docPropsVTypes">
  <TotalTime>6015</TotalTime>
  <Words>643</Words>
  <Application>Microsoft Office PowerPoint</Application>
  <PresentationFormat>Widescreen</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Curriculum</dc:title>
  <dc:creator>Jamie-Rose Devine</dc:creator>
  <cp:lastModifiedBy>Claire Pattison</cp:lastModifiedBy>
  <cp:revision>19</cp:revision>
  <cp:lastPrinted>2023-10-17T12:21:27Z</cp:lastPrinted>
  <dcterms:created xsi:type="dcterms:W3CDTF">2023-10-11T11:19:59Z</dcterms:created>
  <dcterms:modified xsi:type="dcterms:W3CDTF">2025-09-12T07:49:29Z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0x01010098661386BD76794782BB03FCE9A099FB</vt:lpwstr>
  </property>
  <property fmtid="{D5CDD505-2E9C-101B-9397-08002B2CF9AE}" pid="3" name="Order">
    <vt:r8>1400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